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309" r:id="rId3"/>
    <p:sldId id="258" r:id="rId4"/>
    <p:sldId id="259" r:id="rId5"/>
    <p:sldId id="288" r:id="rId6"/>
    <p:sldId id="289" r:id="rId7"/>
    <p:sldId id="290" r:id="rId8"/>
    <p:sldId id="291" r:id="rId9"/>
    <p:sldId id="264" r:id="rId10"/>
    <p:sldId id="295" r:id="rId11"/>
    <p:sldId id="294" r:id="rId12"/>
    <p:sldId id="293" r:id="rId13"/>
    <p:sldId id="292" r:id="rId14"/>
    <p:sldId id="269" r:id="rId15"/>
    <p:sldId id="296" r:id="rId16"/>
    <p:sldId id="297" r:id="rId17"/>
    <p:sldId id="299" r:id="rId18"/>
    <p:sldId id="298" r:id="rId19"/>
    <p:sldId id="274" r:id="rId20"/>
    <p:sldId id="300" r:id="rId21"/>
    <p:sldId id="301" r:id="rId22"/>
    <p:sldId id="303" r:id="rId23"/>
    <p:sldId id="302" r:id="rId24"/>
    <p:sldId id="279" r:id="rId25"/>
    <p:sldId id="307" r:id="rId26"/>
    <p:sldId id="306" r:id="rId27"/>
    <p:sldId id="305" r:id="rId28"/>
    <p:sldId id="304" r:id="rId29"/>
    <p:sldId id="284" r:id="rId30"/>
    <p:sldId id="31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4200"/>
    <a:srgbClr val="990000"/>
    <a:srgbClr val="924900"/>
    <a:srgbClr val="2A65AC"/>
    <a:srgbClr val="FA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39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47270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81228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848858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458802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725510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66635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079881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1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1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60.png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61.pn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62.png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57.png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image" Target="../media/image19.jpeg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2" Type="http://schemas.openxmlformats.org/officeDocument/2006/relationships/notesSlide" Target="../notesSlides/notes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29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28" Type="http://schemas.openxmlformats.org/officeDocument/2006/relationships/slide" Target="slide28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Relationship Id="rId30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Рисунок16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772816"/>
            <a:ext cx="7560841" cy="1449717"/>
          </a:xfrm>
          <a:prstGeom prst="rect">
            <a:avLst/>
          </a:prstGeom>
        </p:spPr>
      </p:pic>
      <p:pic>
        <p:nvPicPr>
          <p:cNvPr id="10" name="Рисунок 9" descr="Рисунок17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584" y="332658"/>
            <a:ext cx="7416824" cy="650226"/>
          </a:xfrm>
          <a:prstGeom prst="rect">
            <a:avLst/>
          </a:prstGeom>
        </p:spPr>
      </p:pic>
      <p:pic>
        <p:nvPicPr>
          <p:cNvPr id="11" name="Рисунок 10" descr="Рисунок18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536" y="6165304"/>
            <a:ext cx="1606332" cy="360040"/>
          </a:xfrm>
          <a:prstGeom prst="rect">
            <a:avLst/>
          </a:prstGeom>
        </p:spPr>
      </p:pic>
      <p:pic>
        <p:nvPicPr>
          <p:cNvPr id="12" name="Рисунок 11" descr="Рисунок19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4168" y="6165304"/>
            <a:ext cx="2700300" cy="36004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11776" y="6022158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Для учащихся 1 - 4 классов</a:t>
            </a:r>
          </a:p>
          <a:p>
            <a:pPr lvl="0" algn="ctr"/>
            <a:r>
              <a:rPr lang="ru-RU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Любой </a:t>
            </a:r>
            <a: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УМК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821283" y="4746688"/>
            <a:ext cx="79928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Рысь.</a:t>
            </a:r>
            <a:endParaRPr lang="ru-RU" sz="4800" i="1" dirty="0" smtClean="0"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95536" y="1408593"/>
            <a:ext cx="842493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Короткий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хвост, кисточки на кончиках ушей, широкие бакенбарды по краям головы, шерсть рыжевато-серая с бурыми пятнами, опасная хищница. </a:t>
            </a:r>
          </a:p>
          <a:p>
            <a:pPr algn="ctr"/>
            <a:endParaRPr lang="ru-RU" sz="36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284" y="4218442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2434" y="363433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«КТО ЭТО?»</a:t>
            </a:r>
            <a:endParaRPr lang="ru-RU" sz="40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92" y="4185389"/>
            <a:ext cx="3347864" cy="26782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528" y="1448185"/>
            <a:ext cx="861927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Удлинённая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тяжелая голова с широкими плоскими рогами, ноги тонкие и длинные, а хвост короткий, на высокой холке небольшой горб. </a:t>
            </a:r>
          </a:p>
          <a:p>
            <a:pPr algn="ctr"/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6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419872" y="4509120"/>
            <a:ext cx="524574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Дикий кабан.</a:t>
            </a:r>
            <a:endParaRPr lang="ru-RU" sz="4800" i="1" dirty="0" smtClean="0">
              <a:latin typeface="Georgia" pitchFamily="18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7080" y="3947425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2434" y="363433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«КТО ЭТО?»</a:t>
            </a:r>
            <a:endParaRPr lang="ru-RU" sz="40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3717032"/>
            <a:ext cx="3568463" cy="29031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51520" y="1311833"/>
            <a:ext cx="85689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Похож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белку, но меньше по размеру с большими защёчными мешками, по спине идут пять продольных, чётко прорисованных чёрных полос. </a:t>
            </a:r>
            <a:endParaRPr lang="ru-RU" sz="36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656937" y="4706864"/>
            <a:ext cx="58760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Бурундук.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1940" y="4114197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2434" y="363433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«КТО ЭТО?»</a:t>
            </a:r>
            <a:endParaRPr lang="ru-RU" sz="40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077" y="3942119"/>
            <a:ext cx="3557835" cy="26814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51520" y="1379095"/>
            <a:ext cx="8568952" cy="282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Очень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похож на медведя, но значительно меньших размеров; белая полоса на мордочке; короткие лапки, любит чистоту.  </a:t>
            </a:r>
          </a:p>
          <a:p>
            <a:pPr algn="ctr">
              <a:spcBef>
                <a:spcPct val="20000"/>
              </a:spcBef>
            </a:pPr>
            <a:r>
              <a:rPr lang="ru-RU" sz="2800" i="1" dirty="0"/>
              <a:t> 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738528" y="4447177"/>
            <a:ext cx="68190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Барсук.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9952" y="3851436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2434" y="363433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«КТО ЭТО?»</a:t>
            </a:r>
            <a:endParaRPr lang="ru-RU" sz="40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907632"/>
            <a:ext cx="3401549" cy="25284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755576" y="1990527"/>
            <a:ext cx="74888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Почему кролики постоянно что-нибудь жуют?</a:t>
            </a:r>
            <a:endParaRPr lang="ru-RU" sz="40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491880" y="3737411"/>
            <a:ext cx="51845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Чтобы 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стачивать 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зубы.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3401364"/>
            <a:ext cx="1428186" cy="2207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59632" y="117211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«ПОЧЕМУ? КОГДА? КАК? ЧТО? ГДЕ?»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260504"/>
            <a:ext cx="3451486" cy="24892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500817" y="4557535"/>
            <a:ext cx="705678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400" b="1" i="1" dirty="0" smtClean="0">
                <a:solidFill>
                  <a:srgbClr val="FF0000"/>
                </a:solidFill>
                <a:latin typeface="Georgia" pitchFamily="18" charset="0"/>
              </a:rPr>
              <a:t>Корова.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49250" y="1450280"/>
            <a:ext cx="849694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Когда 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европейцы привезли это животное на Таити, островитяне, до этого не видевшие его, дали ему название «свинья с зубами на голове». А как называем это животное мы? 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7920" y="4037368"/>
            <a:ext cx="1512168" cy="23373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59632" y="117211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«ПОЧЕМУ? КОГДА? КАК? ЧТО? ГДЕ?»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062" y="4004825"/>
            <a:ext cx="3510890" cy="2369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988789" y="3338922"/>
            <a:ext cx="7212781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Кожа </a:t>
            </a:r>
            <a:r>
              <a:rPr lang="ru-RU" sz="2800" b="1" i="1" dirty="0">
                <a:solidFill>
                  <a:srgbClr val="FF0000"/>
                </a:solidFill>
                <a:latin typeface="Georgia" pitchFamily="18" charset="0"/>
              </a:rPr>
              <a:t>хамелеона прозрачная, а под ней располагаются клетки красного,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жёлтого </a:t>
            </a:r>
            <a:r>
              <a:rPr lang="ru-RU" sz="2800" b="1" i="1" dirty="0">
                <a:solidFill>
                  <a:srgbClr val="FF0000"/>
                </a:solidFill>
                <a:latin typeface="Georgia" pitchFamily="18" charset="0"/>
              </a:rPr>
              <a:t>и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чёрного </a:t>
            </a:r>
            <a:r>
              <a:rPr lang="ru-RU" sz="2800" b="1" i="1" dirty="0">
                <a:solidFill>
                  <a:srgbClr val="FF0000"/>
                </a:solidFill>
                <a:latin typeface="Georgia" pitchFamily="18" charset="0"/>
              </a:rPr>
              <a:t>цветов. Когда те или иные из них расширяются или сжимаются, то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создаётся </a:t>
            </a:r>
            <a:r>
              <a:rPr lang="ru-RU" sz="2800" b="1" i="1" dirty="0">
                <a:solidFill>
                  <a:srgbClr val="FF0000"/>
                </a:solidFill>
                <a:latin typeface="Georgia" pitchFamily="18" charset="0"/>
              </a:rPr>
              <a:t>впечатление, что ящерица меняет </a:t>
            </a:r>
            <a:r>
              <a:rPr lang="ru-RU" sz="2800" b="1" i="1" dirty="0" smtClean="0">
                <a:solidFill>
                  <a:srgbClr val="FF0000"/>
                </a:solidFill>
                <a:latin typeface="Georgia" pitchFamily="18" charset="0"/>
              </a:rPr>
              <a:t>цвет.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510619" y="1723923"/>
            <a:ext cx="66602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</a:t>
            </a: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хамелеон меняет окраску?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5581" y="3166199"/>
            <a:ext cx="1512168" cy="23373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59632" y="117211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«ПОЧЕМУ? КОГДА? КАК? ЧТО? ГДЕ?»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4731" y="1486041"/>
            <a:ext cx="2832085" cy="1925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07768" y="2141668"/>
            <a:ext cx="806982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 </a:t>
            </a: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больше боятся птицы: холода или </a:t>
            </a:r>
            <a:r>
              <a:rPr lang="ru-RU" sz="4000" b="1" i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голода</a:t>
            </a:r>
            <a:r>
              <a:rPr lang="ru-RU" sz="4000" b="1" i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40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3200" b="1" i="1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123728" y="4065663"/>
            <a:ext cx="45175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itchFamily="18" charset="0"/>
              </a:rPr>
              <a:t>Голода.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26401" y="3366801"/>
            <a:ext cx="1512168" cy="23373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59632" y="117211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«ПОЧЕМУ? КОГДА? КАК? ЧТО? ГДЕ?»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2854" y="2114452"/>
            <a:ext cx="86627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 </a:t>
            </a: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раки зимуют?</a:t>
            </a: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59632" y="117211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«ПОЧЕМУ? КОГДА? КАК? ЧТО? ГДЕ?»</a:t>
            </a:r>
            <a:endParaRPr lang="ru-RU" sz="36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275856" y="3356992"/>
            <a:ext cx="5328592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4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4400" b="1" i="1" dirty="0">
                <a:solidFill>
                  <a:srgbClr val="FF0000"/>
                </a:solidFill>
                <a:latin typeface="Georgia" pitchFamily="18" charset="0"/>
              </a:rPr>
              <a:t>В норах по берегам </a:t>
            </a:r>
            <a:r>
              <a:rPr lang="ru-RU" sz="4400" b="1" i="1" dirty="0" smtClean="0">
                <a:solidFill>
                  <a:srgbClr val="FF0000"/>
                </a:solidFill>
                <a:latin typeface="Georgia" pitchFamily="18" charset="0"/>
              </a:rPr>
              <a:t>рек.</a:t>
            </a:r>
          </a:p>
        </p:txBody>
      </p:sp>
      <p:pic>
        <p:nvPicPr>
          <p:cNvPr id="24" name="Рисунок 23" descr="3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094013"/>
            <a:ext cx="1512168" cy="233730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901655"/>
            <a:ext cx="3629369" cy="27220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29452" y="363433"/>
            <a:ext cx="72227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848641" y="4484233"/>
            <a:ext cx="563969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Антилопа.</a:t>
            </a:r>
            <a:endParaRPr lang="ru-RU" sz="4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9174" y="3984641"/>
            <a:ext cx="1477612" cy="22838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659366"/>
            <a:ext cx="6300712" cy="223682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88640"/>
            <a:ext cx="8125832" cy="1627446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«Удивительный мир животных»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269" y="1540326"/>
            <a:ext cx="1386709" cy="8948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006" y="4154203"/>
            <a:ext cx="1349596" cy="9771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030" y="2831440"/>
            <a:ext cx="1384948" cy="922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269" y="5527565"/>
            <a:ext cx="1296145" cy="9721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3" y="1564652"/>
            <a:ext cx="2103756" cy="24597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372" y="1558824"/>
            <a:ext cx="1949704" cy="24655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8939" y="1558824"/>
            <a:ext cx="1816406" cy="24597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4378" y="5000763"/>
            <a:ext cx="1131256" cy="154755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7133" y="4542431"/>
            <a:ext cx="1291858" cy="170429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478" y="4126622"/>
            <a:ext cx="1290024" cy="175959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1923" y="4542431"/>
            <a:ext cx="1230030" cy="169006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3451" y="5000764"/>
            <a:ext cx="1127957" cy="1547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4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968765" y="4509120"/>
            <a:ext cx="694410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Верблюд.</a:t>
            </a:r>
          </a:p>
        </p:txBody>
      </p:sp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8036" y="3957502"/>
            <a:ext cx="1485558" cy="22961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9452" y="363433"/>
            <a:ext cx="72227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282" y="1541137"/>
            <a:ext cx="5499069" cy="22679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786619" y="4373356"/>
            <a:ext cx="53083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Крокодил.</a:t>
            </a:r>
          </a:p>
        </p:txBody>
      </p:sp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2758" y="3815498"/>
            <a:ext cx="1496117" cy="23124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9452" y="363433"/>
            <a:ext cx="72227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2773" y="1655445"/>
            <a:ext cx="5816088" cy="213378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267744" y="4893255"/>
            <a:ext cx="47941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Медведь.</a:t>
            </a:r>
          </a:p>
        </p:txBody>
      </p:sp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7013" y="3968366"/>
            <a:ext cx="1587605" cy="245391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9452" y="363433"/>
            <a:ext cx="72227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587" y="1700457"/>
            <a:ext cx="6218459" cy="2267909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819922" y="4831459"/>
            <a:ext cx="5544616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Тушканчик.</a:t>
            </a:r>
            <a:endParaRPr lang="ru-RU" sz="4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>
              <a:spcBef>
                <a:spcPct val="20000"/>
              </a:spcBef>
            </a:pPr>
            <a:endParaRPr lang="ru-RU" sz="44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Рисунок12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4330" y="5949280"/>
            <a:ext cx="770053" cy="668285"/>
          </a:xfrm>
          <a:prstGeom prst="rect">
            <a:avLst/>
          </a:prstGeom>
        </p:spPr>
      </p:pic>
      <p:pic>
        <p:nvPicPr>
          <p:cNvPr id="25" name="Рисунок 24" descr="Рисунок33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8816" y="4136552"/>
            <a:ext cx="1524001" cy="23555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29452" y="363433"/>
            <a:ext cx="722273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004200"/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«РЕБУСЫ»</a:t>
            </a:r>
            <a:endParaRPr lang="ru-RU" sz="4000" b="1" spc="50" dirty="0">
              <a:ln w="11430"/>
              <a:gradFill>
                <a:gsLst>
                  <a:gs pos="25000">
                    <a:srgbClr val="004200"/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1628800"/>
            <a:ext cx="6392024" cy="2350113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474012" y="1968620"/>
            <a:ext cx="534646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Самое медленное животное на планете?</a:t>
            </a:r>
            <a:endParaRPr lang="ru-RU" sz="4000" b="1" dirty="0" smtClean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55656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«САМЫЕ, САМЫЕ, САМЫЕ»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545435"/>
            <a:ext cx="3785115" cy="26401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0598" y="4406632"/>
            <a:ext cx="8514812" cy="166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Садовая улитка. </a:t>
            </a:r>
          </a:p>
          <a:p>
            <a:pPr algn="ctr">
              <a:spcBef>
                <a:spcPct val="20000"/>
              </a:spcBef>
            </a:pP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Она </a:t>
            </a:r>
            <a:r>
              <a:rPr lang="ru-RU" sz="3200" b="1" i="1" dirty="0">
                <a:solidFill>
                  <a:srgbClr val="FF0000"/>
                </a:solidFill>
                <a:latin typeface="Georgia" pitchFamily="18" charset="0"/>
              </a:rPr>
              <a:t>способна преодолеть 48 метров в час</a:t>
            </a:r>
            <a:r>
              <a:rPr lang="ru-RU" sz="3200" b="1" i="1" dirty="0" smtClean="0">
                <a:solidFill>
                  <a:srgbClr val="FF0000"/>
                </a:solidFill>
                <a:latin typeface="Georgia" pitchFamily="18" charset="0"/>
              </a:rPr>
              <a:t>.</a:t>
            </a:r>
            <a:endParaRPr lang="ru-RU" sz="32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004" y="4073952"/>
            <a:ext cx="1512000" cy="23335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030649" y="1965709"/>
            <a:ext cx="540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Самое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странное животное. </a:t>
            </a:r>
            <a:endParaRPr lang="ru-RU" sz="36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43608" y="55656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«САМЫЕ, САМЫЕ, САМЫЕ»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1379095"/>
            <a:ext cx="3437783" cy="28921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3528" y="4036804"/>
            <a:ext cx="84969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Австралийский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утконос </a:t>
            </a:r>
            <a:endParaRPr lang="ru-RU" sz="28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(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покрыт шерстью, кормит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детёнышей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молоком, а нос и все четыре лапы у него утиные, маленькие утконосики вылупляются из яиц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).</a:t>
            </a: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004" y="3615772"/>
            <a:ext cx="1512000" cy="23335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1727684" y="1630981"/>
            <a:ext cx="658873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Самое умное животное на Земле? </a:t>
            </a:r>
            <a:endParaRPr lang="ru-RU" sz="4000" dirty="0" smtClean="0">
              <a:latin typeface="Georg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43608" y="55656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«САМЫЕ, САМЫЕ, САМЫЕ»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915816" y="3718268"/>
            <a:ext cx="564178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Ш</a:t>
            </a: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импанзе </a:t>
            </a:r>
            <a:r>
              <a:rPr lang="ru-RU" sz="3200" b="1" i="1" dirty="0">
                <a:solidFill>
                  <a:srgbClr val="FF0000"/>
                </a:solidFill>
                <a:latin typeface="Georgia" panose="02040502050405020303" pitchFamily="18" charset="0"/>
              </a:rPr>
              <a:t>, </a:t>
            </a:r>
            <a:endParaRPr lang="ru-RU" sz="32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вслед за ним идёт </a:t>
            </a:r>
            <a:r>
              <a:rPr lang="ru-RU" sz="32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дельфин</a:t>
            </a:r>
            <a:r>
              <a:rPr lang="ru-RU" sz="32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  <a:endParaRPr lang="ru-RU" sz="32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370086"/>
            <a:ext cx="2865851" cy="4266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8004" y="3206306"/>
            <a:ext cx="1512000" cy="23335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9180" y="1647305"/>
            <a:ext cx="6577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Самые высоко летающие птицы в мире?  </a:t>
            </a:r>
            <a:r>
              <a:rPr lang="ru-RU" b="1" dirty="0">
                <a:solidFill>
                  <a:srgbClr val="4F4F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 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Рисунок 14" descr="Рисунок14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43608" y="55656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«САМЫЕ, САМЫЕ, САМЫЕ»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484784"/>
            <a:ext cx="3096344" cy="25961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19572" y="4142674"/>
            <a:ext cx="7776864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Г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орные гуси. </a:t>
            </a:r>
          </a:p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Они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могут летать на высоте более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10.000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метров.</a:t>
            </a:r>
          </a:p>
          <a:p>
            <a:pPr algn="ctr"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2458" y="3625921"/>
            <a:ext cx="1512000" cy="23335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98451" y="3697825"/>
            <a:ext cx="813690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М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орской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кит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, издаёт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самые громкие звуки в 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мире. 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Крики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синих китов можно услышать на расстоянии 800 километров. </a:t>
            </a:r>
            <a:endParaRPr lang="ru-RU" sz="2800" b="1" i="1" dirty="0" smtClean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Это </a:t>
            </a:r>
            <a:r>
              <a:rPr lang="ru-RU" sz="2800" b="1" i="1" dirty="0">
                <a:solidFill>
                  <a:srgbClr val="FF0000"/>
                </a:solidFill>
                <a:latin typeface="Georgia" panose="02040502050405020303" pitchFamily="18" charset="0"/>
              </a:rPr>
              <a:t>самое большое животное на нашей планете</a:t>
            </a:r>
            <a:r>
              <a:rPr lang="ru-RU" sz="28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  <a:endParaRPr lang="ru-RU" sz="2800" b="1" i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pic>
        <p:nvPicPr>
          <p:cNvPr id="25" name="Рисунок 24" descr="Рисунок34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2004" y="3661965"/>
            <a:ext cx="1512000" cy="233350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6">
                        <a:lumMod val="50000"/>
                      </a:schemeClr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accent6">
                      <a:lumMod val="5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142595" y="1730259"/>
            <a:ext cx="571494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Самое громкое животное на Земле?</a:t>
            </a:r>
          </a:p>
        </p:txBody>
      </p:sp>
      <p:pic>
        <p:nvPicPr>
          <p:cNvPr id="15" name="Рисунок 14" descr="Рисунок14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685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55656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924900"/>
                    </a:gs>
                    <a:gs pos="100000">
                      <a:schemeClr val="accent6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«САМЫЕ, САМЫЕ, САМЫЕ»</a:t>
            </a:r>
            <a:endParaRPr lang="ru-RU" sz="4000" b="1" spc="50" dirty="0">
              <a:ln w="11430"/>
              <a:gradFill>
                <a:gsLst>
                  <a:gs pos="25000">
                    <a:srgbClr val="924900"/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1292748"/>
            <a:ext cx="3321900" cy="2491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bg1"/>
              </a:gs>
              <a:gs pos="100000">
                <a:srgbClr val="FFE7E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Рисунок 11" descr="Рисунок41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63688" y="404664"/>
            <a:ext cx="6480720" cy="6480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5516" y="1379178"/>
            <a:ext cx="8712968" cy="7829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автор шаблона -  </a:t>
            </a:r>
            <a:r>
              <a:rPr lang="ru-RU" sz="1100" b="1" dirty="0" err="1" smtClean="0">
                <a:solidFill>
                  <a:prstClr val="black"/>
                </a:solidFill>
                <a:cs typeface="Arial" panose="020B0604020202020204" pitchFamily="34" charset="0"/>
              </a:rPr>
              <a:t>Ранько</a:t>
            </a:r>
            <a:r>
              <a:rPr lang="ru-RU" sz="11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 Елена Алексеевна,</a:t>
            </a:r>
            <a:r>
              <a:rPr lang="ru-RU" sz="1100" dirty="0" smtClean="0">
                <a:cs typeface="Arial" panose="020B0604020202020204" pitchFamily="34" charset="0"/>
              </a:rPr>
              <a:t> учитель начальных классов  МАОУ лицей №21  г. Иваново   </a:t>
            </a:r>
            <a:r>
              <a:rPr lang="ru-RU" sz="1100" b="1" dirty="0" smtClean="0">
                <a:cs typeface="Arial" panose="020B0604020202020204" pitchFamily="34" charset="0"/>
              </a:rPr>
              <a:t>Сайт: </a:t>
            </a:r>
            <a:r>
              <a:rPr lang="en-US" sz="1100" b="1" dirty="0" smtClean="0">
                <a:cs typeface="Arial" panose="020B0604020202020204" pitchFamily="34" charset="0"/>
              </a:rPr>
              <a:t>http://elenaranko.ucoz.ru</a:t>
            </a:r>
            <a:endParaRPr lang="ru-RU" sz="1100" b="1" dirty="0" smtClean="0">
              <a:cs typeface="Arial" panose="020B0604020202020204" pitchFamily="34" charset="0"/>
            </a:endParaRPr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>
                <a:cs typeface="Arial" panose="020B0604020202020204" pitchFamily="34" charset="0"/>
              </a:rPr>
              <a:t>Викторина о животных – </a:t>
            </a:r>
            <a:r>
              <a:rPr lang="en-US" sz="1100" dirty="0">
                <a:cs typeface="Arial" panose="020B0604020202020204" pitchFamily="34" charset="0"/>
              </a:rPr>
              <a:t>http://shkolabuduschego.ru/viktorina/o-zhivotnyh.html</a:t>
            </a:r>
            <a:endParaRPr lang="ru-RU" sz="1100" dirty="0" smtClean="0">
              <a:cs typeface="Arial" panose="020B0604020202020204" pitchFamily="34" charset="0"/>
            </a:endParaRPr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>
                <a:cs typeface="Arial" panose="020B0604020202020204" pitchFamily="34" charset="0"/>
              </a:rPr>
              <a:t>Викторина о животных с ответами для </a:t>
            </a:r>
            <a:r>
              <a:rPr lang="ru-RU" sz="1100" dirty="0" smtClean="0">
                <a:cs typeface="Arial" panose="020B0604020202020204" pitchFamily="34" charset="0"/>
              </a:rPr>
              <a:t>школьников - alegri.ru</a:t>
            </a:r>
            <a:r>
              <a:rPr lang="ru-RU" sz="1100" dirty="0">
                <a:cs typeface="Arial" panose="020B0604020202020204" pitchFamily="34" charset="0"/>
              </a:rPr>
              <a:t>›…</a:t>
            </a:r>
            <a:r>
              <a:rPr lang="ru-RU" sz="1100" dirty="0" err="1">
                <a:cs typeface="Arial" panose="020B0604020202020204" pitchFamily="34" charset="0"/>
              </a:rPr>
              <a:t>dlja</a:t>
            </a:r>
            <a:r>
              <a:rPr lang="ru-RU" sz="1100" dirty="0">
                <a:cs typeface="Arial" panose="020B0604020202020204" pitchFamily="34" charset="0"/>
              </a:rPr>
              <a:t>…</a:t>
            </a:r>
            <a:r>
              <a:rPr lang="ru-RU" sz="1100" dirty="0" err="1">
                <a:cs typeface="Arial" panose="020B0604020202020204" pitchFamily="34" charset="0"/>
              </a:rPr>
              <a:t>viktorina</a:t>
            </a:r>
            <a:r>
              <a:rPr lang="ru-RU" sz="1100" dirty="0">
                <a:cs typeface="Arial" panose="020B0604020202020204" pitchFamily="34" charset="0"/>
              </a:rPr>
              <a:t>-o-</a:t>
            </a:r>
            <a:r>
              <a:rPr lang="ru-RU" sz="1100" dirty="0" err="1">
                <a:cs typeface="Arial" panose="020B0604020202020204" pitchFamily="34" charset="0"/>
              </a:rPr>
              <a:t>zhivotnyh</a:t>
            </a:r>
            <a:r>
              <a:rPr lang="ru-RU" sz="1100" dirty="0">
                <a:cs typeface="Arial" panose="020B0604020202020204" pitchFamily="34" charset="0"/>
              </a:rPr>
              <a:t>-s-</a:t>
            </a:r>
            <a:r>
              <a:rPr lang="ru-RU" sz="1100" dirty="0" err="1">
                <a:cs typeface="Arial" panose="020B0604020202020204" pitchFamily="34" charset="0"/>
              </a:rPr>
              <a:t>otvetami</a:t>
            </a:r>
            <a:endParaRPr lang="en-US" sz="1100" dirty="0" smtClean="0">
              <a:cs typeface="Arial" panose="020B0604020202020204" pitchFamily="34" charset="0"/>
            </a:endParaRPr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/>
              <a:t>Викторины для детей. Викторины про </a:t>
            </a:r>
            <a:r>
              <a:rPr lang="ru-RU" sz="1100" dirty="0" smtClean="0"/>
              <a:t>животных - </a:t>
            </a:r>
            <a:r>
              <a:rPr lang="en-US" sz="1100" dirty="0" smtClean="0"/>
              <a:t>domovenok-as.ru</a:t>
            </a:r>
            <a:r>
              <a:rPr lang="en-US" sz="1100" dirty="0"/>
              <a:t>›…dlja…viktoriny…pro-zhivotnyh.html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/>
              <a:t>Самое интересное в мире » Самые удивительные животные</a:t>
            </a:r>
            <a:r>
              <a:rPr lang="ru-RU" sz="1100" dirty="0" smtClean="0"/>
              <a:t>... - </a:t>
            </a:r>
            <a:r>
              <a:rPr lang="en-US" sz="1100" dirty="0"/>
              <a:t>http://www.rasse1.com/2012/01/19/samye-udivitelnye-zhivotnye-v-mire</a:t>
            </a:r>
            <a:r>
              <a:rPr lang="en-US" sz="1100" dirty="0" smtClean="0"/>
              <a:t>/</a:t>
            </a:r>
            <a:endParaRPr lang="ru-RU" sz="1100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Щенок и поросёнок – </a:t>
            </a:r>
            <a:r>
              <a:rPr lang="en-US" sz="1100" dirty="0" smtClean="0"/>
              <a:t>http</a:t>
            </a:r>
            <a:r>
              <a:rPr lang="en-US" sz="1100" dirty="0"/>
              <a:t>://www.krasfun.ru/wp-content/uploads/2009/08/neobichnaya-druzhba-fotografiy-21.jpg</a:t>
            </a:r>
            <a:endParaRPr lang="ru-RU" sz="1100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Ёжик – </a:t>
            </a:r>
            <a:r>
              <a:rPr lang="en-US" sz="1100" dirty="0"/>
              <a:t>http://i.allday.ru/53/a4/ec/thumbs/1316604458_allday.ru_17.jpg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Белочка – </a:t>
            </a:r>
            <a:r>
              <a:rPr lang="en-US" sz="1100" dirty="0"/>
              <a:t>http://i.allday.ru/e5/f3/0f/thumbs/1316604476_allday.ru_20.jpg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Сова –</a:t>
            </a:r>
            <a:r>
              <a:rPr lang="en-US" sz="1100" dirty="0"/>
              <a:t>http://i.allday.ru/uploads/posts/2010-03/thumbs/1269124235_allday.ru_18.jpg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Энциклопедии о животных –</a:t>
            </a:r>
            <a:r>
              <a:rPr lang="en-US" sz="1100" dirty="0"/>
              <a:t>http://sp.bvf.ru/image/photo/140587_s2.jpg</a:t>
            </a:r>
            <a:endParaRPr lang="ru-RU" sz="1100" dirty="0" smtClean="0"/>
          </a:p>
          <a:p>
            <a:pPr lvl="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/>
              <a:t>                                                                   </a:t>
            </a:r>
            <a:r>
              <a:rPr lang="en-US" sz="1100" dirty="0"/>
              <a:t>http://proc.com.ua/uploads/posts2/1249841210_2.jpg</a:t>
            </a:r>
            <a:r>
              <a:rPr lang="ru-RU" sz="1100" dirty="0" smtClean="0"/>
              <a:t> </a:t>
            </a:r>
          </a:p>
          <a:p>
            <a:pPr lvl="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/>
              <a:t>                                                                   </a:t>
            </a:r>
            <a:r>
              <a:rPr lang="en-US" sz="1100" dirty="0" smtClean="0"/>
              <a:t>http</a:t>
            </a:r>
            <a:r>
              <a:rPr lang="en-US" sz="1100" dirty="0"/>
              <a:t>://www.knigograd.com.ua/images/detailed/61345534172503338dcb9112.jpg</a:t>
            </a:r>
            <a:endParaRPr lang="ru-RU" sz="1100" dirty="0"/>
          </a:p>
          <a:p>
            <a:pPr lvl="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/>
              <a:t>                                                                   </a:t>
            </a:r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ДЭ Насекомые – </a:t>
            </a:r>
            <a:r>
              <a:rPr lang="en-US" sz="1100" dirty="0"/>
              <a:t>http://4junior.ru/image/cache/data/rosmen/05764-2-500x500.jpg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ДЭ Животные – </a:t>
            </a:r>
            <a:r>
              <a:rPr lang="en-US" sz="1100" dirty="0"/>
              <a:t>http://www.bawi.ru/images/resize/750-750-zhivotnye_rosmyn_4873140.jpg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ДЭ Змеи – </a:t>
            </a:r>
            <a:r>
              <a:rPr lang="en-US" sz="1100" dirty="0"/>
              <a:t>http://www.millionpodarkov.ru/incoming_img/otoys.ru/68297_kniga_detskaya_enciklopediya_zmei_rosmen_05765_9.jpg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ДЭ Акулы – </a:t>
            </a:r>
            <a:r>
              <a:rPr lang="en-US" sz="1100" dirty="0"/>
              <a:t>http://www.knigograd.com.ua/images/detailed/05752-9.jpg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ДЭ Птицы – </a:t>
            </a:r>
            <a:r>
              <a:rPr lang="en-US" sz="1100" dirty="0"/>
              <a:t>http://www.ru5.biz/picture/prod/img/detskie_tovary/knigi/ehntsiklopedii/rosmehn/pticy-rosmjen-d-dogerti-0.png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b="1" dirty="0" smtClean="0"/>
              <a:t>Ребусы:</a:t>
            </a:r>
          </a:p>
          <a:p>
            <a:pPr marL="171450" lvl="0" indent="-1714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100" dirty="0" smtClean="0"/>
              <a:t>Тушканчик – </a:t>
            </a:r>
            <a:r>
              <a:rPr lang="en-US" sz="1100" dirty="0"/>
              <a:t>http://</a:t>
            </a:r>
            <a:r>
              <a:rPr lang="en-US" sz="1100" dirty="0" smtClean="0"/>
              <a:t>allforchildren.ru/rebus/rebus20/20-013.gif</a:t>
            </a:r>
            <a:endParaRPr lang="ru-RU" sz="1100" dirty="0" smtClean="0"/>
          </a:p>
          <a:p>
            <a:pPr marL="171450" lvl="0" indent="-1714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100" dirty="0" smtClean="0"/>
              <a:t>Медведь – </a:t>
            </a:r>
            <a:r>
              <a:rPr lang="en-US" sz="1100" dirty="0"/>
              <a:t>http://</a:t>
            </a:r>
            <a:r>
              <a:rPr lang="en-US" sz="1100" dirty="0" smtClean="0"/>
              <a:t>allforchildren.ru/rebus/rebus20/20-011.gif</a:t>
            </a:r>
            <a:endParaRPr lang="ru-RU" sz="1100" dirty="0" smtClean="0"/>
          </a:p>
          <a:p>
            <a:pPr marL="171450" lvl="0" indent="-1714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100" dirty="0" smtClean="0"/>
              <a:t>Крокодил – </a:t>
            </a:r>
            <a:r>
              <a:rPr lang="en-US" sz="1100" dirty="0"/>
              <a:t>http://</a:t>
            </a:r>
            <a:r>
              <a:rPr lang="en-US" sz="1100" dirty="0" smtClean="0"/>
              <a:t>allforchildren.ru/rebus/rebus20/20-009.gif</a:t>
            </a:r>
            <a:endParaRPr lang="ru-RU" sz="1100" dirty="0" smtClean="0"/>
          </a:p>
          <a:p>
            <a:pPr marL="171450" lvl="0" indent="-1714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100" dirty="0" smtClean="0"/>
              <a:t>Верблюд – </a:t>
            </a:r>
            <a:r>
              <a:rPr lang="en-US" sz="1100" dirty="0"/>
              <a:t>– http://</a:t>
            </a:r>
            <a:r>
              <a:rPr lang="en-US" sz="1100" dirty="0" smtClean="0"/>
              <a:t>allforchildren.ru/rebus/rebus20/20-003.gif</a:t>
            </a:r>
            <a:endParaRPr lang="ru-RU" sz="1100" dirty="0" smtClean="0"/>
          </a:p>
          <a:p>
            <a:pPr marL="171450" lvl="0" indent="-1714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100" dirty="0" smtClean="0"/>
              <a:t>Антилопа -</a:t>
            </a:r>
            <a:r>
              <a:rPr lang="en-US" sz="1100" dirty="0"/>
              <a:t>– http://allforchildren.ru/rebus/rebus20/20-001.gif</a:t>
            </a:r>
          </a:p>
          <a:p>
            <a:pPr lvl="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ru-RU" sz="9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lvl="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/>
              <a:t> </a:t>
            </a: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997969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93300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869632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06257" y="1700734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741294" y="1700734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997969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93300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869632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06257" y="2564830"/>
            <a:ext cx="719137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7741294" y="2564830"/>
            <a:ext cx="719138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79674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997969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93300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869632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6806257" y="3428926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7741294" y="3428926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696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3997969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4933007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5869632" y="4293022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68776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7741294" y="4293022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995D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39979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4933007" y="5157118"/>
            <a:ext cx="719137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5941069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68776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7741294" y="5157118"/>
            <a:ext cx="719138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3200" b="1"/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468312" y="1700734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«ЗНАЕТЕ ЛИ ВЫ?»</a:t>
            </a: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468312" y="5157118"/>
            <a:ext cx="2879551" cy="792162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50000">
                <a:schemeClr val="bg1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768E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«Самые, самые, </a:t>
            </a:r>
          </a:p>
          <a:p>
            <a:pPr algn="ctr"/>
            <a:r>
              <a:rPr lang="ru-RU" sz="1600" b="1" cap="all" dirty="0" smtClean="0">
                <a:latin typeface="Georgia" pitchFamily="18" charset="0"/>
              </a:rPr>
              <a:t>самые…»</a:t>
            </a: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468312" y="4293022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rgbClr val="C6FAC2"/>
              </a:gs>
              <a:gs pos="50000">
                <a:schemeClr val="bg1"/>
              </a:gs>
              <a:gs pos="100000">
                <a:srgbClr val="C6FAC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«РЕБУСЫ </a:t>
            </a:r>
          </a:p>
          <a:p>
            <a:pPr algn="ctr"/>
            <a:r>
              <a:rPr lang="ru-RU" sz="1600" b="1" cap="all" dirty="0" smtClean="0">
                <a:latin typeface="Georgia" pitchFamily="18" charset="0"/>
              </a:rPr>
              <a:t>О животных»</a:t>
            </a: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468312" y="2564830"/>
            <a:ext cx="2879551" cy="719138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50000">
                <a:srgbClr val="FAFBF7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600" b="1" cap="all" dirty="0" smtClean="0">
                <a:latin typeface="Georgia" pitchFamily="18" charset="0"/>
              </a:rPr>
              <a:t>«КТО ЭТО?»</a:t>
            </a: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468312" y="3428926"/>
            <a:ext cx="2879551" cy="719137"/>
          </a:xfrm>
          <a:prstGeom prst="bevel">
            <a:avLst>
              <a:gd name="adj" fmla="val 7727"/>
            </a:avLst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997199">
                <a:alpha val="50000"/>
              </a:srgbClr>
            </a:prstShdw>
          </a:effectLst>
        </p:spPr>
        <p:txBody>
          <a:bodyPr wrap="none" anchor="ctr"/>
          <a:lstStyle/>
          <a:p>
            <a:pPr algn="ctr"/>
            <a:r>
              <a:rPr lang="ru-RU" sz="1400" b="1" cap="all" dirty="0" smtClean="0">
                <a:latin typeface="Georgia" pitchFamily="18" charset="0"/>
              </a:rPr>
              <a:t>« ПОЧЕМУ? </a:t>
            </a:r>
            <a:r>
              <a:rPr lang="ru-RU" sz="1400" b="1" cap="all" smtClean="0">
                <a:latin typeface="Georgia" pitchFamily="18" charset="0"/>
              </a:rPr>
              <a:t>КОГДА? </a:t>
            </a:r>
          </a:p>
          <a:p>
            <a:pPr algn="ctr"/>
            <a:r>
              <a:rPr lang="ru-RU" sz="1400" b="1" cap="all" smtClean="0">
                <a:latin typeface="Georgia" pitchFamily="18" charset="0"/>
              </a:rPr>
              <a:t>КАК</a:t>
            </a:r>
            <a:r>
              <a:rPr lang="ru-RU" sz="1400" b="1" cap="all" dirty="0" smtClean="0">
                <a:latin typeface="Georgia" pitchFamily="18" charset="0"/>
              </a:rPr>
              <a:t>? ЧТО? ГДЕ?»</a:t>
            </a:r>
          </a:p>
        </p:txBody>
      </p:sp>
      <p:pic>
        <p:nvPicPr>
          <p:cNvPr id="37" name="Рисунок 36" descr="Рисунок36.png"/>
          <p:cNvPicPr>
            <a:picLocks noChangeAspect="1"/>
          </p:cNvPicPr>
          <p:nvPr/>
        </p:nvPicPr>
        <p:blipFill>
          <a:blip r:embed="rId2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75656" y="260648"/>
            <a:ext cx="6891166" cy="792088"/>
          </a:xfrm>
          <a:prstGeom prst="rect">
            <a:avLst/>
          </a:prstGeom>
        </p:spPr>
      </p:pic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3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08304" y="6237312"/>
            <a:ext cx="1152128" cy="300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3316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9703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388350" y="6237288"/>
            <a:ext cx="431800" cy="358775"/>
          </a:xfrm>
          <a:prstGeom prst="actionButtonBeginning">
            <a:avLst/>
          </a:prstGeom>
          <a:gradFill rotWithShape="1">
            <a:gsLst>
              <a:gs pos="0">
                <a:schemeClr val="bg1"/>
              </a:gs>
              <a:gs pos="100000">
                <a:srgbClr val="FFE7EC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FFE7EC">
                <a:gamma/>
                <a:shade val="60000"/>
                <a:invGamma/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2" name="Рисунок 11" descr="Рисунок4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63688" y="404664"/>
            <a:ext cx="6480720" cy="64807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15516" y="1379178"/>
            <a:ext cx="8712968" cy="712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>
                <a:cs typeface="Arial" panose="020B0604020202020204" pitchFamily="34" charset="0"/>
              </a:rPr>
              <a:t>Синий кит – </a:t>
            </a:r>
            <a:r>
              <a:rPr lang="en-US" sz="1100" dirty="0" smtClean="0">
                <a:cs typeface="Arial" panose="020B0604020202020204" pitchFamily="34" charset="0"/>
              </a:rPr>
              <a:t>http</a:t>
            </a:r>
            <a:r>
              <a:rPr lang="en-US" sz="1100" dirty="0">
                <a:cs typeface="Arial" panose="020B0604020202020204" pitchFamily="34" charset="0"/>
              </a:rPr>
              <a:t>://www.rasse1.com/wp-content/uploads/2012/01/%D0%BC%D0%BE%D1%80%D1%81%D0%BA%D0%BE%D0%B9-%D0%BA%D0%B8%D1%82.jpg</a:t>
            </a:r>
            <a:r>
              <a:rPr lang="ru-RU" sz="1100" dirty="0" smtClean="0">
                <a:cs typeface="Arial" panose="020B0604020202020204" pitchFamily="34" charset="0"/>
              </a:rPr>
              <a:t>  </a:t>
            </a:r>
          </a:p>
          <a:p>
            <a:pPr marL="285750" lvl="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Шимпанзе – </a:t>
            </a:r>
            <a:r>
              <a:rPr lang="en-US" sz="1100" dirty="0"/>
              <a:t>http://www.rasse1.com/wp-content/uploads/2012/01/%D1%88%D0%B8%D0%BC%D0%BF%D0%B0%D0%BD%D0%B7%D0%B5.jpg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Горный гусь – </a:t>
            </a:r>
            <a:r>
              <a:rPr lang="en-US" sz="1100" dirty="0"/>
              <a:t>http://www.rasse1.com/wp-content/uploads/2012/01/gornyj_gus_big.jpg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Улитка - </a:t>
            </a:r>
            <a:r>
              <a:rPr lang="en-US" sz="1100" dirty="0"/>
              <a:t>http://www.rasse1.com/wp-content/uploads/2012/01/ulitki_readmas.jpg</a:t>
            </a:r>
            <a:endParaRPr lang="ru-RU" sz="1100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Утконос – </a:t>
            </a:r>
            <a:r>
              <a:rPr lang="en-US" sz="1100" dirty="0"/>
              <a:t>http://shkolazhizni.ru/img/content/i61/61963_or.jpg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Паук –  </a:t>
            </a:r>
            <a:r>
              <a:rPr lang="en-US" sz="1100" dirty="0"/>
              <a:t>http://www.pitomec.ru/upload/userfiles/cith_crawshayi_elbakjan.jpg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Ёжик – </a:t>
            </a:r>
            <a:r>
              <a:rPr lang="en-US" sz="1100" dirty="0"/>
              <a:t>http://www.krasfun.ru/images/2010/5/2bec2_ezhiki015.jpg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Бобры – </a:t>
            </a:r>
            <a:r>
              <a:rPr lang="en-US" sz="1100" dirty="0"/>
              <a:t>http://www.redorbit.com/media/uploads/2011/09/science-091911-003-617x416.jpg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Заяц – </a:t>
            </a:r>
            <a:r>
              <a:rPr lang="en-US" sz="1100" dirty="0"/>
              <a:t>http://festival.1september.ru/articles/618831/presentation/8.JPG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Кузнечик – </a:t>
            </a:r>
            <a:r>
              <a:rPr lang="en-US" sz="1100" dirty="0"/>
              <a:t>http://scs03.resimyukle.com/files/view/ryu.pho.img/144/75/yaprak-ustunde-cekirge_3.jpg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Колибри – </a:t>
            </a:r>
            <a:r>
              <a:rPr lang="en-US" sz="1100" dirty="0"/>
              <a:t>http://lifeglobe.net/media/entry/613/0_2.jpg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Белка – </a:t>
            </a:r>
            <a:r>
              <a:rPr lang="en-US" sz="1100" dirty="0"/>
              <a:t>http://s52.radikal.ru/i135/1203/04/87f57b447216.jpg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Рысь – </a:t>
            </a:r>
            <a:r>
              <a:rPr lang="en-US" sz="1100" dirty="0"/>
              <a:t>http://usiter.com/uploads/20120326/ris+risi+bolshie+koshki+zhivotnie+60468026472.jpg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Кабан – </a:t>
            </a:r>
            <a:r>
              <a:rPr lang="en-US" sz="1100" dirty="0"/>
              <a:t>http://www.skuodoskelbimai.lt/oc-content/uploads/8536.jpg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Бурундук – </a:t>
            </a:r>
            <a:r>
              <a:rPr lang="en-US" sz="1100" dirty="0"/>
              <a:t>http://club.foto.ru/gallery/images/photo/2010/06/02/1578719.jpg</a:t>
            </a:r>
            <a:endParaRPr lang="ru-RU" sz="1100" dirty="0" smtClean="0"/>
          </a:p>
          <a:p>
            <a:pPr marL="285750" lvl="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Барсук – </a:t>
            </a:r>
            <a:r>
              <a:rPr lang="en-US" sz="1100" dirty="0"/>
              <a:t>http://aroundnature.ru/wp-content/uploads/2013/08/%D0%95%D0%B2%D1%80%D0%BE%D0%BF%D0%B5%D0%B9%D1%81%D0%BA%D0%B8%D0%B9_%D0%B1%D0%B0%D1%80%D1%81%D1%83%D0%BA_Yevropeyskiy_barsuk.jpg</a:t>
            </a:r>
            <a:endParaRPr lang="ru-RU" sz="1100" dirty="0" smtClean="0"/>
          </a:p>
          <a:p>
            <a:pPr marL="285750" lvl="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Кролик – </a:t>
            </a:r>
            <a:r>
              <a:rPr lang="en-US" sz="1100" dirty="0"/>
              <a:t>http://www.grdv.ru/upload_files/catalog/1192_1.jpg</a:t>
            </a:r>
            <a:endParaRPr lang="ru-RU" sz="1100" dirty="0" smtClean="0"/>
          </a:p>
          <a:p>
            <a:pPr marL="285750" lvl="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Корова – </a:t>
            </a:r>
            <a:r>
              <a:rPr lang="en-US" sz="1100" dirty="0"/>
              <a:t>http://www.1tvnet.ru/images/06_13/10.jpg</a:t>
            </a:r>
            <a:endParaRPr lang="ru-RU" sz="1100" dirty="0" smtClean="0"/>
          </a:p>
          <a:p>
            <a:pPr marL="285750" lvl="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Хамелеон – </a:t>
            </a:r>
            <a:r>
              <a:rPr lang="en-US" sz="1100" dirty="0"/>
              <a:t>http://img0.liveinternet.ru/images/attach/c/0/38/840/38840381_3888.jpg</a:t>
            </a:r>
            <a:endParaRPr lang="ru-RU" sz="1100" dirty="0" smtClean="0"/>
          </a:p>
          <a:p>
            <a:pPr marL="285750" lvl="0" indent="-2857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100" dirty="0" smtClean="0"/>
              <a:t>Рак - </a:t>
            </a:r>
            <a:r>
              <a:rPr lang="en-US" sz="1100" dirty="0"/>
              <a:t>http://i.piccy.info/i3/52/96/a1f48491c68c05a938c4be973288.jpeg</a:t>
            </a: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1100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lvl="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900" b="1" dirty="0" smtClean="0"/>
              <a:t> </a:t>
            </a: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/>
          </a:p>
          <a:p>
            <a:pPr marL="285750" lvl="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ru-RU" sz="900" b="1" dirty="0" smtClean="0"/>
          </a:p>
        </p:txBody>
      </p:sp>
    </p:spTree>
    <p:extLst>
      <p:ext uri="{BB962C8B-B14F-4D97-AF65-F5344CB8AC3E}">
        <p14:creationId xmlns:p14="http://schemas.microsoft.com/office/powerpoint/2010/main" val="22316297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59532" y="2400518"/>
            <a:ext cx="8424936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Сколько </a:t>
            </a:r>
            <a:r>
              <a:rPr lang="ru-RU" sz="4000" b="1" i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ног у паука? </a:t>
            </a:r>
          </a:p>
          <a:p>
            <a:pPr algn="ctr">
              <a:spcBef>
                <a:spcPct val="20000"/>
              </a:spcBef>
            </a:pPr>
            <a:r>
              <a:rPr lang="ru-RU" sz="28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31640" y="315403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«ЗНАЕТЕ ЛИ ВЫ?»</a:t>
            </a:r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411760" y="4012555"/>
            <a:ext cx="46085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itchFamily="18" charset="0"/>
              </a:rPr>
              <a:t>8 ног.</a:t>
            </a: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5916" y="3356992"/>
            <a:ext cx="1512168" cy="233730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356992"/>
            <a:ext cx="3289548" cy="27467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71732" y="2229094"/>
            <a:ext cx="8048740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Когда ёж </a:t>
            </a:r>
            <a:r>
              <a:rPr lang="ru-RU" sz="4000" b="1" i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 колется? </a:t>
            </a:r>
          </a:p>
          <a:p>
            <a:pPr algn="ctr">
              <a:spcBef>
                <a:spcPct val="20000"/>
              </a:spcBef>
            </a:pPr>
            <a:endParaRPr lang="ru-RU" sz="28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771800" y="3605597"/>
            <a:ext cx="511256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400" b="1" i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Когда он только что родился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.</a:t>
            </a: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5916" y="3073144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31640" y="315403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«ЗНАЕТЕ ЛИ ВЫ?»</a:t>
            </a:r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3446873"/>
            <a:ext cx="2990322" cy="2268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75555" y="2000330"/>
            <a:ext cx="799288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sz="40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кого каждый день растут зубы? </a:t>
            </a:r>
          </a:p>
          <a:p>
            <a:pPr algn="ctr"/>
            <a:endParaRPr lang="ru-RU" sz="32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777696" y="4118905"/>
            <a:ext cx="61673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У 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бобра, зайца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.</a:t>
            </a: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820" y="3440290"/>
            <a:ext cx="1512168" cy="23373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1640" y="315403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«ЗНАЕТЕ ЛИ ВЫ?»</a:t>
            </a:r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7" y="2592426"/>
            <a:ext cx="2908338" cy="19608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657" y="4608945"/>
            <a:ext cx="2772208" cy="21484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39552" y="2281295"/>
            <a:ext cx="8064896" cy="1224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Где </a:t>
            </a:r>
            <a:r>
              <a:rPr lang="ru-RU" sz="40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кузнечика ухо? </a:t>
            </a:r>
          </a:p>
          <a:p>
            <a:pPr algn="ctr">
              <a:spcBef>
                <a:spcPct val="20000"/>
              </a:spcBef>
            </a:pP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64992" y="3998115"/>
            <a:ext cx="4575918" cy="137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На 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ноге</a:t>
            </a: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.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endParaRPr lang="ru-RU" sz="36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9047" y="3231978"/>
            <a:ext cx="1512168" cy="23373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1640" y="315403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«ЗНАЕТЕ ЛИ ВЫ?»</a:t>
            </a:r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3140968"/>
            <a:ext cx="3805720" cy="2695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29495" y="3947810"/>
            <a:ext cx="4968552" cy="1520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solidFill>
                  <a:srgbClr val="FF0000"/>
                </a:solidFill>
                <a:latin typeface="Georgia" pitchFamily="18" charset="0"/>
              </a:rPr>
              <a:t>Колибри.</a:t>
            </a:r>
            <a:endParaRPr lang="ru-RU" sz="4000" b="1" i="1" dirty="0">
              <a:solidFill>
                <a:srgbClr val="FF0000"/>
              </a:solidFill>
              <a:latin typeface="Georgia" pitchFamily="18" charset="0"/>
            </a:endParaRPr>
          </a:p>
          <a:p>
            <a:pPr algn="ctr">
              <a:spcBef>
                <a:spcPct val="20000"/>
              </a:spcBef>
            </a:pPr>
            <a:endParaRPr lang="ru-RU" sz="4400" b="1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tx2">
                        <a:lumMod val="75000"/>
                      </a:schemeClr>
                    </a:gs>
                    <a:gs pos="100000">
                      <a:srgbClr val="2A65AC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50</a:t>
            </a:r>
            <a:endParaRPr lang="ru-RU" sz="4400" b="1" spc="50" dirty="0">
              <a:ln w="11430"/>
              <a:gradFill>
                <a:gsLst>
                  <a:gs pos="25000">
                    <a:schemeClr val="tx2">
                      <a:lumMod val="75000"/>
                    </a:schemeClr>
                  </a:gs>
                  <a:gs pos="100000">
                    <a:srgbClr val="2A65AC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23527" y="2054623"/>
            <a:ext cx="849694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Какая 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птица может летать хвостом </a:t>
            </a:r>
            <a:r>
              <a:rPr lang="ru-RU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вперёд</a:t>
            </a:r>
            <a: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ru-RU" sz="4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pic>
        <p:nvPicPr>
          <p:cNvPr id="25" name="Рисунок 24" descr="Рисунок30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2514" y="3474914"/>
            <a:ext cx="1512168" cy="233730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1640" y="315403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2A65AC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«ЗНАЕТЕ ЛИ ВЫ?»</a:t>
            </a:r>
            <a:endParaRPr lang="ru-RU" sz="4000" b="1" spc="50" dirty="0">
              <a:ln w="11430"/>
              <a:gradFill>
                <a:gsLst>
                  <a:gs pos="25000">
                    <a:srgbClr val="2A65AC"/>
                  </a:gs>
                  <a:gs pos="100000">
                    <a:schemeClr val="tx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299254"/>
            <a:ext cx="3748943" cy="28175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812360" y="332656"/>
            <a:ext cx="1008112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</a:t>
            </a:r>
            <a:endParaRPr lang="ru-RU" sz="44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79512" y="1395081"/>
            <a:ext cx="876328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36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Большой </a:t>
            </a:r>
            <a:r>
              <a:rPr lang="ru-RU" sz="3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пушистый хвост, цепкие лапки, большие, очень острые зубки, ушки с маленькими кисточками, мех летом рыжевато-золотистый, зимой – серебристо-серый. </a:t>
            </a:r>
            <a:endParaRPr lang="ru-RU" sz="36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Рисунок 13" descr="дом-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2400" y="5949280"/>
            <a:ext cx="770400" cy="670908"/>
          </a:xfrm>
          <a:prstGeom prst="rect">
            <a:avLst/>
          </a:prstGeom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267744" y="4760643"/>
            <a:ext cx="518457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4800" b="1" i="1" dirty="0" smtClean="0">
                <a:solidFill>
                  <a:srgbClr val="FF0000"/>
                </a:solidFill>
                <a:latin typeface="Georgia" pitchFamily="18" charset="0"/>
              </a:rPr>
              <a:t>Белка.</a:t>
            </a:r>
          </a:p>
        </p:txBody>
      </p:sp>
      <p:pic>
        <p:nvPicPr>
          <p:cNvPr id="22" name="Рисунок 21" descr="Рисунок31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5916" y="4211686"/>
            <a:ext cx="1512168" cy="233730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2434" y="363433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«КТО ЭТО?»</a:t>
            </a:r>
            <a:endParaRPr lang="ru-RU" sz="4000" b="1" spc="50" dirty="0">
              <a:ln w="11430"/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445" y="4046810"/>
            <a:ext cx="3340348" cy="26670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2807</TotalTime>
  <Words>940</Words>
  <Application>Microsoft Office PowerPoint</Application>
  <PresentationFormat>Экран (4:3)</PresentationFormat>
  <Paragraphs>217</Paragraphs>
  <Slides>30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 «Удивительный мир животных»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2</dc:title>
  <dc:creator>Елена</dc:creator>
  <cp:lastModifiedBy>WORK</cp:lastModifiedBy>
  <cp:revision>265</cp:revision>
  <dcterms:created xsi:type="dcterms:W3CDTF">2014-01-06T16:00:12Z</dcterms:created>
  <dcterms:modified xsi:type="dcterms:W3CDTF">2015-10-21T18:20:35Z</dcterms:modified>
</cp:coreProperties>
</file>